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8" r:id="rId4"/>
    <p:sldId id="282" r:id="rId5"/>
    <p:sldId id="281" r:id="rId6"/>
    <p:sldId id="280" r:id="rId7"/>
    <p:sldId id="283" r:id="rId8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>
      <p:cViewPr varScale="1">
        <p:scale>
          <a:sx n="71" d="100"/>
          <a:sy n="71" d="100"/>
        </p:scale>
        <p:origin x="360" y="176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77646CB-8C87-4199-8983-F5EE0B4FD412}" type="datetime1">
              <a:rPr lang="nl-NL"/>
              <a:pPr lvl="0"/>
              <a:t>21-04-2020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9BDB442-421D-437C-A41E-9368B599F81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6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F3DAE1E8-D92D-4DCB-9804-754DEA946953}" type="datetime3">
              <a:rPr lang="nl-NL"/>
              <a:pPr lvl="0"/>
              <a:t>21/04/20</a:t>
            </a:fld>
            <a:endParaRPr lang="mr-IN"/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5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4304110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36239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58291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3741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1320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255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1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4513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4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5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881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260069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1353689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1714250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1492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9804269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88479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4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6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nl-NL" dirty="0"/>
            </a:br>
            <a:r>
              <a:rPr lang="nl-NL"/>
              <a:t>Paragraaf 4.3</a:t>
            </a:r>
            <a:br>
              <a:rPr lang="nl-NL" dirty="0"/>
            </a:br>
            <a:br>
              <a:rPr lang="nl-NL" dirty="0"/>
            </a:br>
            <a:r>
              <a:rPr lang="nl-NL" dirty="0"/>
              <a:t>Machtige heren, halfvrije boeren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In deze presentatie leer je: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17602958" cy="4122258"/>
          </a:xfrm>
        </p:spPr>
        <p:txBody>
          <a:bodyPr/>
          <a:lstStyle/>
          <a:p>
            <a:pPr marL="342900" lvl="0" indent="-342900"/>
            <a:r>
              <a:rPr lang="nl-NL" dirty="0"/>
              <a:t>waardoor boeren in de landbouwsamenleving halfvrij waren</a:t>
            </a:r>
          </a:p>
          <a:p>
            <a:pPr marL="342900" lvl="0" indent="-342900"/>
            <a:endParaRPr lang="nl-NL" b="1" dirty="0"/>
          </a:p>
          <a:p>
            <a:pPr marL="342900" lvl="0" indent="-342900"/>
            <a:r>
              <a:rPr lang="nl-NL" dirty="0"/>
              <a:t>hoe de landbouw was georganiseerd</a:t>
            </a:r>
          </a:p>
          <a:p>
            <a:pPr marL="342900" lvl="0" indent="-342900"/>
            <a:endParaRPr lang="nl-NL" b="1" dirty="0"/>
          </a:p>
          <a:p>
            <a:pPr marL="342900" lvl="0" indent="-342900"/>
            <a:r>
              <a:rPr lang="nl-NL" dirty="0"/>
              <a:t>welke sociale verhoudingen er waren</a:t>
            </a:r>
          </a:p>
          <a:p>
            <a:pPr marL="342900" lvl="0" indent="-342900"/>
            <a:endParaRPr lang="nl-NL" dirty="0"/>
          </a:p>
          <a:p>
            <a:pPr marL="342900" lvl="0" indent="-342900"/>
            <a:r>
              <a:rPr lang="nl-NL" dirty="0"/>
              <a:t>welke handel er was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4294967295"/>
          </p:nvPr>
        </p:nvSpPr>
        <p:spPr>
          <a:xfrm>
            <a:off x="1246610" y="7900736"/>
            <a:ext cx="17599145" cy="2141469"/>
          </a:xfrm>
          <a:solidFill>
            <a:srgbClr val="FF0000"/>
          </a:solidFill>
        </p:spPr>
        <p:txBody>
          <a:bodyPr/>
          <a:lstStyle/>
          <a:p>
            <a:pPr marL="0" lvl="0" indent="0">
              <a:buNone/>
            </a:pPr>
            <a:r>
              <a:rPr lang="nl-NL" b="1" dirty="0">
                <a:solidFill>
                  <a:srgbClr val="FFFFFF"/>
                </a:solidFill>
              </a:rPr>
              <a:t>Kenmerkend aspect: </a:t>
            </a:r>
            <a:r>
              <a:rPr lang="nl-NL" dirty="0">
                <a:solidFill>
                  <a:srgbClr val="FFFFFF"/>
                </a:solidFill>
              </a:rPr>
              <a:t>hofstelsel en horigheid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Halfvrij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483695"/>
            <a:ext cx="8514078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 dirty="0"/>
              <a:t>In de tijd van monniken en ridders was er een landbouwsamenleving in West-Europa. </a:t>
            </a:r>
          </a:p>
          <a:p>
            <a:pPr marL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Veel boeren waren </a:t>
            </a:r>
            <a:r>
              <a:rPr lang="nl-NL">
                <a:solidFill>
                  <a:srgbClr val="FF0000"/>
                </a:solidFill>
              </a:rPr>
              <a:t>horige</a:t>
            </a:r>
            <a:r>
              <a:rPr lang="nl-NL"/>
              <a:t> op een </a:t>
            </a:r>
            <a:r>
              <a:rPr lang="nl-NL">
                <a:solidFill>
                  <a:srgbClr val="FF0000"/>
                </a:solidFill>
              </a:rPr>
              <a:t>domein</a:t>
            </a:r>
            <a:r>
              <a:rPr lang="nl-NL"/>
              <a:t> van een edelman of klooster. Ze mochten niet weggaan van het domein zonder toestemming van hun heer.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Deze boeren leefden in </a:t>
            </a:r>
            <a:r>
              <a:rPr lang="nl-NL">
                <a:solidFill>
                  <a:srgbClr val="FF0000"/>
                </a:solidFill>
              </a:rPr>
              <a:t>horigheid</a:t>
            </a:r>
            <a:r>
              <a:rPr lang="nl-NL"/>
              <a:t>. Ze leverden hun vrijheid in voor de bescherming van het domein.</a:t>
            </a:r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>
              <a:buNone/>
            </a:pPr>
            <a:endParaRPr lang="nl-NL" dirty="0"/>
          </a:p>
        </p:txBody>
      </p:sp>
      <p:sp>
        <p:nvSpPr>
          <p:cNvPr id="6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637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endParaRPr lang="nl-NL" b="1">
              <a:solidFill>
                <a:srgbClr val="FFFFFF"/>
              </a:solidFill>
            </a:endParaRPr>
          </a:p>
          <a:p>
            <a:pPr>
              <a:buNone/>
            </a:pPr>
            <a:endParaRPr lang="nl-NL" b="1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horige</a:t>
            </a:r>
            <a:r>
              <a:rPr lang="nl-NL" b="1" dirty="0">
                <a:solidFill>
                  <a:srgbClr val="FFFFFF"/>
                </a:solidFill>
              </a:rPr>
              <a:t>: </a:t>
            </a:r>
            <a:r>
              <a:rPr lang="nl-NL" dirty="0">
                <a:solidFill>
                  <a:srgbClr val="FFFFFF"/>
                </a:solidFill>
              </a:rPr>
              <a:t>halfvrije boer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domein: </a:t>
            </a:r>
            <a:r>
              <a:rPr lang="nl-NL" dirty="0">
                <a:solidFill>
                  <a:srgbClr val="FFFFFF"/>
                </a:solidFill>
              </a:rPr>
              <a:t>gebied van een edelman of klooster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horigheid: </a:t>
            </a:r>
            <a:r>
              <a:rPr lang="nl-NL" dirty="0">
                <a:solidFill>
                  <a:schemeClr val="bg1"/>
                </a:solidFill>
              </a:rPr>
              <a:t>onvrijheid van horigen</a:t>
            </a: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Leven op een domein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483695"/>
            <a:ext cx="8514078" cy="7527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/>
              <a:t>Op het domein stond het </a:t>
            </a:r>
            <a:r>
              <a:rPr lang="nl-NL">
                <a:solidFill>
                  <a:srgbClr val="FF0000"/>
                </a:solidFill>
              </a:rPr>
              <a:t>hof</a:t>
            </a:r>
            <a:r>
              <a:rPr lang="nl-NL"/>
              <a:t>. Hier woonde de eigenaar of de </a:t>
            </a:r>
            <a:r>
              <a:rPr lang="nl-NL">
                <a:solidFill>
                  <a:srgbClr val="FF0000"/>
                </a:solidFill>
              </a:rPr>
              <a:t>rentmeester</a:t>
            </a:r>
            <a:r>
              <a:rPr lang="nl-NL"/>
              <a:t>. De domeinen zorgden voor zichzelf.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Dit systeem heet het</a:t>
            </a:r>
            <a:r>
              <a:rPr lang="nl-NL">
                <a:solidFill>
                  <a:srgbClr val="FF0000"/>
                </a:solidFill>
              </a:rPr>
              <a:t> hofstelsel</a:t>
            </a:r>
            <a:r>
              <a:rPr lang="nl-NL"/>
              <a:t>: economisch systeem met horigen op domeinen. 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In het hofstelsel hadden heren veel rechten en horigen veel plichten. Horigen stonden een deel van hun oogst af en deden </a:t>
            </a:r>
            <a:r>
              <a:rPr lang="nl-NL">
                <a:solidFill>
                  <a:srgbClr val="FF0000"/>
                </a:solidFill>
              </a:rPr>
              <a:t>herendiensten</a:t>
            </a:r>
            <a:r>
              <a:rPr lang="nl-NL"/>
              <a:t>, zoals spinnen en weven. </a:t>
            </a:r>
            <a:endParaRPr lang="nl-NL" dirty="0"/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r>
              <a:rPr lang="nl-NL"/>
              <a:t>Hofstelsel en horigheid is een </a:t>
            </a:r>
            <a:r>
              <a:rPr lang="nl-NL" b="1"/>
              <a:t>kenmerkend aspect</a:t>
            </a:r>
            <a:r>
              <a:rPr lang="nl-NL"/>
              <a:t> van de tijd van monniken en ridders. </a:t>
            </a:r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endParaRPr lang="nl-NL" dirty="0"/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637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hof</a:t>
            </a:r>
            <a:r>
              <a:rPr lang="nl-NL" b="1" dirty="0">
                <a:solidFill>
                  <a:srgbClr val="FFFFFF"/>
                </a:solidFill>
              </a:rPr>
              <a:t>: </a:t>
            </a:r>
            <a:r>
              <a:rPr lang="nl-NL" dirty="0">
                <a:solidFill>
                  <a:schemeClr val="bg1"/>
                </a:solidFill>
              </a:rPr>
              <a:t>woning van een edelman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rentmeester: </a:t>
            </a:r>
            <a:r>
              <a:rPr lang="nl-NL" dirty="0">
                <a:solidFill>
                  <a:schemeClr val="bg1"/>
                </a:solidFill>
              </a:rPr>
              <a:t>iemand die voor de eigenaar een </a:t>
            </a:r>
            <a:r>
              <a:rPr lang="nl-NL">
                <a:solidFill>
                  <a:schemeClr val="bg1"/>
                </a:solidFill>
              </a:rPr>
              <a:t>domein beheert</a:t>
            </a:r>
          </a:p>
          <a:p>
            <a:pPr>
              <a:buNone/>
            </a:pPr>
            <a:endParaRPr lang="nl-NL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hofstelsel: </a:t>
            </a:r>
            <a:r>
              <a:rPr lang="nl-NL">
                <a:solidFill>
                  <a:srgbClr val="FFFFFF"/>
                </a:solidFill>
              </a:rPr>
              <a:t>economisch systeem met horigen op domeinen</a:t>
            </a:r>
          </a:p>
          <a:p>
            <a:pPr>
              <a:buNone/>
            </a:pPr>
            <a:endParaRPr lang="nl-NL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herendiensten: </a:t>
            </a:r>
            <a:r>
              <a:rPr lang="nl-NL">
                <a:solidFill>
                  <a:srgbClr val="FFFFFF"/>
                </a:solidFill>
              </a:rPr>
              <a:t>onbetaald werk voor een heer</a:t>
            </a: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Drie sociale groepen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 dirty="0">
                <a:solidFill>
                  <a:schemeClr val="tx1"/>
                </a:solidFill>
              </a:rPr>
              <a:t>Er waren drie sociale groepen. De meeste mensen waren boer. Daarnaast vormden de geestelijken en de edelen elk </a:t>
            </a:r>
            <a:r>
              <a:rPr lang="nl-NL">
                <a:solidFill>
                  <a:schemeClr val="tx1"/>
                </a:solidFill>
              </a:rPr>
              <a:t>een aparte </a:t>
            </a:r>
            <a:r>
              <a:rPr lang="nl-NL">
                <a:solidFill>
                  <a:srgbClr val="FF0000"/>
                </a:solidFill>
              </a:rPr>
              <a:t>stand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  <a:p>
            <a:pPr marL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nl-NL" dirty="0">
                <a:solidFill>
                  <a:schemeClr val="tx1"/>
                </a:solidFill>
              </a:rPr>
              <a:t>Geestelijken en edelen hadden </a:t>
            </a:r>
            <a:r>
              <a:rPr lang="nl-NL" dirty="0">
                <a:solidFill>
                  <a:srgbClr val="FF0000"/>
                </a:solidFill>
              </a:rPr>
              <a:t>privileges</a:t>
            </a:r>
            <a:r>
              <a:rPr lang="nl-NL" dirty="0">
                <a:solidFill>
                  <a:schemeClr val="tx1"/>
                </a:solidFill>
              </a:rPr>
              <a:t>. Ze hoefden bijvoorbeeld geen belasting te betalen.</a:t>
            </a:r>
          </a:p>
          <a:p>
            <a:pPr marL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nl-NL" dirty="0">
                <a:solidFill>
                  <a:schemeClr val="tx1"/>
                </a:solidFill>
              </a:rPr>
              <a:t>Ook hadden ze </a:t>
            </a:r>
            <a:r>
              <a:rPr lang="nl-NL" dirty="0">
                <a:solidFill>
                  <a:srgbClr val="FF0000"/>
                </a:solidFill>
              </a:rPr>
              <a:t>heerlijke rechten</a:t>
            </a:r>
            <a:r>
              <a:rPr lang="nl-NL" dirty="0">
                <a:solidFill>
                  <a:schemeClr val="tx1"/>
                </a:solidFill>
              </a:rPr>
              <a:t>, zoals het jachtrecht en molenrecht.</a:t>
            </a:r>
          </a:p>
          <a:p>
            <a:pPr marL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nl-NL" dirty="0">
                <a:solidFill>
                  <a:schemeClr val="tx1"/>
                </a:solidFill>
              </a:rPr>
              <a:t>Door de heerlijke rechten werden edelen en geestelijken machtig en rijk, terwijl boeren weinig rechten hadden en arm bleven.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637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stand: </a:t>
            </a:r>
            <a:r>
              <a:rPr lang="nl-NL" dirty="0">
                <a:solidFill>
                  <a:schemeClr val="bg1"/>
                </a:solidFill>
              </a:rPr>
              <a:t>groep met een vaste sociale positie en speciale rechten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privilege: </a:t>
            </a:r>
            <a:r>
              <a:rPr lang="nl-NL" dirty="0">
                <a:solidFill>
                  <a:srgbClr val="FFFFFF"/>
                </a:solidFill>
              </a:rPr>
              <a:t>speciaal recht, voorrecht</a:t>
            </a: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r>
              <a:rPr lang="nl-NL" b="1" dirty="0">
                <a:solidFill>
                  <a:srgbClr val="FFFFFF"/>
                </a:solidFill>
              </a:rPr>
              <a:t>heerlijke rechten: </a:t>
            </a:r>
            <a:r>
              <a:rPr lang="nl-NL" dirty="0">
                <a:solidFill>
                  <a:srgbClr val="FFFFFF"/>
                </a:solidFill>
              </a:rPr>
              <a:t>rechten van de heer van een gebied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1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l-NL" dirty="0"/>
              <a:t>Drie sociale groepen (getekend omstreeks 1300)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50" y="2746375"/>
            <a:ext cx="15875000" cy="5816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Weinig handel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 dirty="0">
                <a:solidFill>
                  <a:schemeClr val="tx1"/>
                </a:solidFill>
              </a:rPr>
              <a:t>In West-Europa waren enkele kleine steden en er was weinig handel.</a:t>
            </a:r>
          </a:p>
          <a:p>
            <a:pPr marL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nl-NL" dirty="0">
                <a:solidFill>
                  <a:schemeClr val="tx1"/>
                </a:solidFill>
              </a:rPr>
              <a:t>In Nederland was Dorestad aan de Kromme Rijn de belangrijkste handelsplaats. </a:t>
            </a:r>
          </a:p>
          <a:p>
            <a:pPr marL="0">
              <a:buNone/>
            </a:pP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656" y="2513191"/>
            <a:ext cx="6225521" cy="647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191914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798</TotalTime>
  <Words>368</Words>
  <Application>Microsoft Macintosh PowerPoint</Application>
  <PresentationFormat>Aangepast</PresentationFormat>
  <Paragraphs>60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.AppleSystemUIFont</vt:lpstr>
      <vt:lpstr>Arial</vt:lpstr>
      <vt:lpstr>Calibri</vt:lpstr>
      <vt:lpstr>3 sectie content</vt:lpstr>
      <vt:lpstr> Paragraaf 4.3  Machtige heren, halfvrije boeren</vt:lpstr>
      <vt:lpstr>In deze presentatie leer je: </vt:lpstr>
      <vt:lpstr>Halfvrij</vt:lpstr>
      <vt:lpstr>Leven op een domein</vt:lpstr>
      <vt:lpstr>Drie sociale groepen</vt:lpstr>
      <vt:lpstr>Drie sociale groepen (getekend omstreeks 1300)</vt:lpstr>
      <vt:lpstr>Weinig handel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</dc:title>
  <dc:creator>Smit, Wietske</dc:creator>
  <cp:lastModifiedBy>Jankees den Otter</cp:lastModifiedBy>
  <cp:revision>110</cp:revision>
  <dcterms:created xsi:type="dcterms:W3CDTF">2017-10-11T07:53:32Z</dcterms:created>
  <dcterms:modified xsi:type="dcterms:W3CDTF">2020-04-21T18:19:29Z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</Properties>
</file>